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70" r:id="rId4"/>
    <p:sldId id="271" r:id="rId5"/>
    <p:sldId id="269" r:id="rId6"/>
    <p:sldId id="274" r:id="rId7"/>
    <p:sldId id="273" r:id="rId8"/>
    <p:sldId id="275" r:id="rId9"/>
    <p:sldId id="276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79"/>
    <a:srgbClr val="9FC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6" autoAdjust="0"/>
  </p:normalViewPr>
  <p:slideViewPr>
    <p:cSldViewPr>
      <p:cViewPr>
        <p:scale>
          <a:sx n="116" d="100"/>
          <a:sy n="116" d="100"/>
        </p:scale>
        <p:origin x="-252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D6BAB-4E19-4304-8309-78BD3276799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C453-1DA9-40D0-934B-920BCD0C5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6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C453-1DA9-40D0-934B-920BCD0C5A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2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9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8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4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8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4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5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010E-69F7-49C8-A61B-6860C0CAC33E}" type="datetimeFigureOut">
              <a:rPr lang="ru-RU" smtClean="0"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5C461-3389-4AD5-BF6C-A4C8A22BF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pm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fpm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fpmo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pmo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064896" cy="21602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325579"/>
                </a:solidFill>
              </a:rPr>
              <a:t>Как оформить заявку </a:t>
            </a:r>
            <a:br>
              <a:rPr lang="ru-RU" sz="5400" b="1" dirty="0" smtClean="0">
                <a:solidFill>
                  <a:srgbClr val="325579"/>
                </a:solidFill>
              </a:rPr>
            </a:br>
            <a:r>
              <a:rPr lang="ru-RU" sz="5400" b="1" dirty="0" smtClean="0">
                <a:solidFill>
                  <a:srgbClr val="325579"/>
                </a:solidFill>
              </a:rPr>
              <a:t>на субсидию?</a:t>
            </a:r>
            <a:endParaRPr lang="ru-RU" sz="5400" b="1" dirty="0">
              <a:solidFill>
                <a:srgbClr val="32557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077072"/>
            <a:ext cx="5904656" cy="1800200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2400" b="1" dirty="0" smtClean="0">
                <a:solidFill>
                  <a:srgbClr val="325579"/>
                </a:solidFill>
                <a:cs typeface="Arial" panose="020B0604020202020204" pitchFamily="34" charset="0"/>
              </a:rPr>
              <a:t>Министерство инвестиций и инноваций Московской области</a:t>
            </a:r>
          </a:p>
          <a:p>
            <a:pPr algn="l"/>
            <a:r>
              <a:rPr lang="ru-RU" sz="2400" b="1" dirty="0" smtClean="0">
                <a:solidFill>
                  <a:srgbClr val="325579"/>
                </a:solidFill>
                <a:cs typeface="Arial" panose="020B0604020202020204" pitchFamily="34" charset="0"/>
              </a:rPr>
              <a:t>ГКУ МО «Московский областной центр поддержки предпринимательства»</a:t>
            </a:r>
          </a:p>
          <a:p>
            <a:pPr algn="l"/>
            <a:endParaRPr lang="ru-RU" sz="2400" b="1" dirty="0">
              <a:solidFill>
                <a:srgbClr val="325579"/>
              </a:solidFill>
            </a:endParaRPr>
          </a:p>
        </p:txBody>
      </p:sp>
      <p:pic>
        <p:nvPicPr>
          <p:cNvPr id="4" name="Picture 3" descr="ЩИТ МО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357447" cy="167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404664"/>
            <a:ext cx="684076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/>
              <a:t>Государственная программа «Предпринимательство Подмосковья»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624977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25579"/>
                </a:solidFill>
                <a:cs typeface="Arial" pitchFamily="34" charset="0"/>
              </a:rPr>
              <a:t>2017 г.</a:t>
            </a:r>
            <a:endParaRPr lang="ru-RU" sz="2000" b="1" dirty="0">
              <a:solidFill>
                <a:srgbClr val="32557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44821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b="1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7" name="Объект 4" descr="http://www.paperdrill.ru/images/stories/office_shivka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7" y="2001322"/>
            <a:ext cx="1872207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50" y="3436635"/>
            <a:ext cx="1872208" cy="130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protect-partners.ru/wp-content/uploads/2014/03/%D0%BF%D0%B0%D0%BA%D0%B5%D1%82-%D0%B4%D0%BE%D0%BA%D1%83%D0%BC%D0%B5%D0%BD%D1%82%D0%BE%D0%B2-2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50" y="4973529"/>
            <a:ext cx="183517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06228" y="1556792"/>
            <a:ext cx="55862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прошито</a:t>
            </a:r>
            <a:endParaRPr lang="ru-RU" sz="2400" b="1" dirty="0">
              <a:solidFill>
                <a:srgbClr val="325579"/>
              </a:solidFill>
            </a:endParaRP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пронумеровано</a:t>
            </a:r>
            <a:endParaRPr lang="ru-RU" sz="2400" b="1" dirty="0">
              <a:solidFill>
                <a:srgbClr val="325579"/>
              </a:solidFill>
            </a:endParaRPr>
          </a:p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325579"/>
                </a:solidFill>
              </a:rPr>
              <a:t>в папке с твердой </a:t>
            </a:r>
            <a:r>
              <a:rPr lang="ru-RU" sz="2400" b="1" dirty="0" smtClean="0">
                <a:solidFill>
                  <a:srgbClr val="325579"/>
                </a:solidFill>
              </a:rPr>
              <a:t>обложкой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b="1" dirty="0" smtClean="0">
              <a:solidFill>
                <a:srgbClr val="325579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25579"/>
                </a:solidFill>
              </a:rPr>
              <a:t>оформление </a:t>
            </a:r>
            <a:r>
              <a:rPr lang="ru-RU" sz="2400" b="1" dirty="0">
                <a:solidFill>
                  <a:srgbClr val="325579"/>
                </a:solidFill>
              </a:rPr>
              <a:t>обложки и торца </a:t>
            </a:r>
            <a:r>
              <a:rPr lang="ru-RU" sz="2400" b="1" dirty="0" smtClean="0">
                <a:solidFill>
                  <a:srgbClr val="325579"/>
                </a:solidFill>
              </a:rPr>
              <a:t>папки (наименование конкурса, наименование заявителя) </a:t>
            </a:r>
          </a:p>
        </p:txBody>
      </p:sp>
      <p:pic>
        <p:nvPicPr>
          <p:cNvPr id="21" name="Picture 3" descr="ЩИТ МО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alkinRD\Desktop\U2pwceBK8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045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55776" y="455767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b="1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404664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34900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21" name="Picture 3" descr="ЩИТ МО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20072" y="2080587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Прием документов в </a:t>
            </a:r>
          </a:p>
          <a:p>
            <a:pPr algn="ctr">
              <a:spcAft>
                <a:spcPts val="600"/>
              </a:spcAft>
            </a:pPr>
            <a:r>
              <a:rPr lang="ru-RU" sz="3500" b="1" dirty="0" smtClean="0">
                <a:solidFill>
                  <a:schemeClr val="accent6"/>
                </a:solidFill>
              </a:rPr>
              <a:t>105  МФЦ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Московской области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___________________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Консультации:</a:t>
            </a:r>
          </a:p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chemeClr val="accent6"/>
                </a:solidFill>
              </a:rPr>
              <a:t>+7 (495) 109 07 07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Единый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олл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-центр 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предпринимателей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2" y="1636440"/>
            <a:ext cx="4575542" cy="42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9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93747"/>
            <a:ext cx="8351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шагов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9374" y="1292357"/>
            <a:ext cx="78731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Ознакомиться</a:t>
            </a:r>
            <a:r>
              <a:rPr lang="ru-RU" sz="2000" b="1" dirty="0" smtClean="0"/>
              <a:t> с основной информацией и нормативными документами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Зарегистрироваться</a:t>
            </a:r>
            <a:r>
              <a:rPr lang="ru-RU" sz="2000" b="1" dirty="0" smtClean="0"/>
              <a:t> на сайте </a:t>
            </a:r>
            <a:r>
              <a:rPr lang="en-US" sz="2000" b="1" dirty="0" smtClean="0">
                <a:hlinkClick r:id="rId4"/>
              </a:rPr>
              <a:t>fpmo.ru</a:t>
            </a:r>
            <a:r>
              <a:rPr lang="ru-RU" sz="2000" b="1" dirty="0" smtClean="0"/>
              <a:t>, внести данные о бизнесе и затратах, заявляемых к субсидированию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Распечатать</a:t>
            </a:r>
            <a:r>
              <a:rPr lang="ru-RU" sz="2000" b="1" dirty="0" smtClean="0"/>
              <a:t> сформированное на сайте Заявление и иные документы, подписать их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Сделать копии</a:t>
            </a:r>
            <a:r>
              <a:rPr lang="ru-RU" sz="2000" b="1" dirty="0" smtClean="0"/>
              <a:t> учредительных документов, а также копии документов по затратам, заявляемым к субсидированию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Подать на конкурс</a:t>
            </a:r>
            <a:r>
              <a:rPr lang="ru-RU" sz="2000" b="1" dirty="0" smtClean="0"/>
              <a:t> документы, сшитые в твердой папке в 1 из 105 МФЦ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1895" y="1196752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895" y="2104980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895" y="3068960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895" y="4005064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895" y="4861609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4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76208"/>
            <a:ext cx="6120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Ознакомиться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основной информацией и нормативными документами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4499992" y="1772816"/>
            <a:ext cx="3384376" cy="11521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hlinkClick r:id="rId4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fpmo.ru</a:t>
            </a:r>
          </a:p>
          <a:p>
            <a:pPr algn="ctr"/>
            <a:endParaRPr lang="ru-RU" sz="2400" b="1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82296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>
            <a:off x="2915816" y="881725"/>
            <a:ext cx="1440160" cy="434747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7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Зарегистрироваться</a:t>
            </a:r>
            <a:r>
              <a:rPr lang="ru-RU" sz="2000" b="1" dirty="0"/>
              <a:t> на </a:t>
            </a:r>
            <a:r>
              <a:rPr lang="ru-RU" sz="2000" b="1" dirty="0" smtClean="0"/>
              <a:t>сайте, </a:t>
            </a:r>
            <a:r>
              <a:rPr lang="ru-RU" sz="2000" b="1" dirty="0"/>
              <a:t>внести данные о бизнесе и </a:t>
            </a:r>
            <a:r>
              <a:rPr lang="ru-RU" sz="2000" b="1" dirty="0" smtClean="0"/>
              <a:t>затратах</a:t>
            </a:r>
            <a:endParaRPr lang="ru-RU" sz="2000" b="1" dirty="0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22247" y="260648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90884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755576" y="1589241"/>
            <a:ext cx="3384376" cy="11521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hlinkClick r:id="rId4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fpmo.ru</a:t>
            </a:r>
          </a:p>
          <a:p>
            <a:pPr algn="ctr"/>
            <a:endParaRPr lang="ru-RU" sz="2400" b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2296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6156176" y="908720"/>
            <a:ext cx="1152128" cy="3096344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люс 5"/>
          <p:cNvSpPr/>
          <p:nvPr/>
        </p:nvSpPr>
        <p:spPr>
          <a:xfrm>
            <a:off x="3275856" y="2564904"/>
            <a:ext cx="555743" cy="471729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nodess.umi.ru/images/cms/thumbs/a5b0aeaa3fa7d6e58d75710c18673bd7ec6d5f6d/computer1_150_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1204132" cy="12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taservice.ru/wp-content/uploads/2014/04/Prin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70867"/>
            <a:ext cx="859801" cy="8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 6"/>
          <p:cNvSpPr/>
          <p:nvPr/>
        </p:nvSpPr>
        <p:spPr>
          <a:xfrm>
            <a:off x="5580112" y="2625111"/>
            <a:ext cx="471039" cy="351312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http://crimescience.ru/wp-content/uploads/2015/11/fol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5429"/>
            <a:ext cx="1161564" cy="8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ьная выноска 11"/>
          <p:cNvSpPr/>
          <p:nvPr/>
        </p:nvSpPr>
        <p:spPr>
          <a:xfrm>
            <a:off x="1036756" y="1585256"/>
            <a:ext cx="2794843" cy="76362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hlinkClick r:id="rId6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fpmo.ru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3265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Распечатать</a:t>
            </a:r>
            <a:r>
              <a:rPr lang="ru-RU" sz="3200" b="1" dirty="0"/>
              <a:t> </a:t>
            </a:r>
            <a:r>
              <a:rPr lang="ru-RU" sz="2000" b="1" dirty="0"/>
              <a:t>сформированное на сайте Заявление и иные документы, подписать их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249692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63433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48813" y="3481005"/>
            <a:ext cx="7470756" cy="592584"/>
            <a:chOff x="0" y="0"/>
            <a:chExt cx="7470756" cy="59258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7470756" cy="5925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8928" y="28928"/>
              <a:ext cx="7412900" cy="534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Заявление на предоставление субсидии со всеми приложениями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97385" y="4005064"/>
            <a:ext cx="7480567" cy="576064"/>
            <a:chOff x="0" y="96990"/>
            <a:chExt cx="7480567" cy="91850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4838" y="141828"/>
              <a:ext cx="7390891" cy="828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Согласие на проведение проверок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95908" y="4509120"/>
            <a:ext cx="7480567" cy="576064"/>
            <a:chOff x="0" y="96990"/>
            <a:chExt cx="7480567" cy="91850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44838" y="141828"/>
              <a:ext cx="7390891" cy="828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Согласие на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обработку, распространение документов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63841" y="5013176"/>
            <a:ext cx="7480567" cy="576064"/>
            <a:chOff x="0" y="96990"/>
            <a:chExt cx="7480567" cy="91850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96990"/>
              <a:ext cx="7480567" cy="918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44838" y="141828"/>
              <a:ext cx="7390891" cy="828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58" tIns="0" rIns="207858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Расчет размера субсидии</a:t>
              </a: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376208"/>
            <a:ext cx="61926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Сделать копии </a:t>
            </a:r>
            <a:r>
              <a:rPr lang="ru-RU" sz="2000" b="1" dirty="0"/>
              <a:t>учредительных </a:t>
            </a:r>
            <a:r>
              <a:rPr lang="ru-RU" sz="2000" b="1" dirty="0" smtClean="0"/>
              <a:t>документов</a:t>
            </a:r>
            <a:r>
              <a:rPr lang="ru-RU" sz="2000" b="1" dirty="0"/>
              <a:t>, а также копии документов по </a:t>
            </a:r>
            <a:r>
              <a:rPr lang="ru-RU" sz="2000" b="1" dirty="0" smtClean="0"/>
              <a:t>затратам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25579"/>
                </a:solidFill>
              </a:rPr>
              <a:t>Учредительные и регистрационные</a:t>
            </a:r>
            <a:endParaRPr lang="ru-RU" sz="3200" b="1" dirty="0">
              <a:solidFill>
                <a:srgbClr val="325579"/>
              </a:solidFill>
            </a:endParaRPr>
          </a:p>
        </p:txBody>
      </p:sp>
      <p:pic>
        <p:nvPicPr>
          <p:cNvPr id="19" name="Picture 4" descr="http://gelendzhik.neobroker.ru/img-org/tovar-641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9" y="3486566"/>
            <a:ext cx="2998262" cy="14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factory-znak.ru/images/uchet-nalog-spekt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54" y="1759656"/>
            <a:ext cx="1601909" cy="1894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Группа 22"/>
          <p:cNvGrpSpPr/>
          <p:nvPr/>
        </p:nvGrpSpPr>
        <p:grpSpPr>
          <a:xfrm>
            <a:off x="180020" y="2564904"/>
            <a:ext cx="7128284" cy="667035"/>
            <a:chOff x="1517546" y="0"/>
            <a:chExt cx="2894691" cy="91535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517546" y="0"/>
              <a:ext cx="2894691" cy="9153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1517546" y="0"/>
              <a:ext cx="2894691" cy="91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Копия свидетельства о внесении записи в ЕГРЮЛ / ЕГРИП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Рисунок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06" y="4659290"/>
            <a:ext cx="1554685" cy="1802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Группа 26"/>
          <p:cNvGrpSpPr/>
          <p:nvPr/>
        </p:nvGrpSpPr>
        <p:grpSpPr>
          <a:xfrm>
            <a:off x="3203848" y="3777253"/>
            <a:ext cx="5184575" cy="740578"/>
            <a:chOff x="2745977" y="0"/>
            <a:chExt cx="2881090" cy="63416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745977" y="0"/>
              <a:ext cx="2881090" cy="6341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2745977" y="0"/>
              <a:ext cx="2881090" cy="634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Копии учредительных документов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7469" y="5217374"/>
            <a:ext cx="6014771" cy="779277"/>
            <a:chOff x="1509647" y="1696479"/>
            <a:chExt cx="2654251" cy="72945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509647" y="1718116"/>
              <a:ext cx="2630538" cy="7078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533360" y="1696479"/>
              <a:ext cx="2630538" cy="707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Копия свидетельства о постановке на учет в налоговых органах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6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27784" y="300865"/>
            <a:ext cx="61926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Сделать копии </a:t>
            </a:r>
            <a:r>
              <a:rPr lang="ru-RU" sz="2000" b="1" dirty="0"/>
              <a:t>учредительных </a:t>
            </a:r>
            <a:r>
              <a:rPr lang="ru-RU" sz="2000" b="1" dirty="0" smtClean="0"/>
              <a:t>документов</a:t>
            </a:r>
            <a:r>
              <a:rPr lang="ru-RU" sz="2000" b="1" dirty="0"/>
              <a:t>, а также копии документов по </a:t>
            </a:r>
            <a:r>
              <a:rPr lang="ru-RU" sz="2000" b="1" dirty="0" smtClean="0"/>
              <a:t>затратам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260648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90884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561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25579"/>
                </a:solidFill>
              </a:rPr>
              <a:t>О полномочиях / акционерах</a:t>
            </a:r>
            <a:endParaRPr lang="ru-RU" sz="3200" b="1" dirty="0">
              <a:solidFill>
                <a:srgbClr val="32557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28184" y="3709666"/>
            <a:ext cx="2696229" cy="242787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5714" y="4884144"/>
            <a:ext cx="2208541" cy="123206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5174" y="4538029"/>
            <a:ext cx="2482919" cy="162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98415" y="3011936"/>
            <a:ext cx="3341593" cy="3153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http://pda.fedpress.ru/sites/fedpress/files/katarina/news/3_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0" y="4663224"/>
            <a:ext cx="1861305" cy="137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2" descr="http://quality.eup.ru/MATERIALY3/FILDEM/p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76" y="3515991"/>
            <a:ext cx="2373977" cy="22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748095" y="3804024"/>
            <a:ext cx="2850320" cy="236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78325" y="2492896"/>
            <a:ext cx="2388929" cy="122413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документа о назначении на должность главного бухгалтера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3513782"/>
            <a:ext cx="2482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Выписка из реестра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акционеров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АО)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59934" y="1700808"/>
            <a:ext cx="2760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Копия документа о назначении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должность (избрание) руководителя</a:t>
            </a:r>
          </a:p>
        </p:txBody>
      </p:sp>
      <p:pic>
        <p:nvPicPr>
          <p:cNvPr id="39" name="Picture 4" descr="http://kursovaya-moskva.ru/img/%D1%86%D0%B5%D0%BD%D0%B0%20%D0%BD%D0%B0%20%D0%BA%D1%83%D1%80%D1%81%D0%BE%D0%B2%D1%83%D1%8E%20%D1%80%D0%B0%D0%B1%D0%BE%D1%82%D1%8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1937884" cy="19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3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takinews.info/wp-content/uploads/2016/01/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83" y="4121008"/>
            <a:ext cx="1531166" cy="122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448216"/>
            <a:ext cx="6120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Сделать копии </a:t>
            </a:r>
            <a:r>
              <a:rPr lang="ru-RU" sz="2000" b="1" dirty="0"/>
              <a:t>учредительных </a:t>
            </a:r>
            <a:r>
              <a:rPr lang="ru-RU" sz="2000" b="1" dirty="0" smtClean="0"/>
              <a:t>документов</a:t>
            </a:r>
            <a:r>
              <a:rPr lang="ru-RU" sz="2000" b="1" dirty="0"/>
              <a:t>, а также копии документов по </a:t>
            </a:r>
            <a:r>
              <a:rPr lang="ru-RU" sz="2000" b="1" dirty="0" smtClean="0"/>
              <a:t>затратам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FC8D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7607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25579"/>
                </a:solidFill>
              </a:rPr>
              <a:t>О затратах</a:t>
            </a:r>
            <a:endParaRPr lang="ru-RU" sz="3200" b="1" dirty="0">
              <a:solidFill>
                <a:srgbClr val="32557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2347230"/>
            <a:ext cx="268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Договор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771800" y="3181275"/>
            <a:ext cx="543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Платежное поручение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409861" y="4988073"/>
            <a:ext cx="3050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Акт / накладная (ОС-1 / КС-2, КС-3)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958343" y="4121805"/>
            <a:ext cx="427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Банковская выписка</a:t>
            </a:r>
            <a:endParaRPr lang="ru-RU" sz="2800" dirty="0"/>
          </a:p>
        </p:txBody>
      </p:sp>
      <p:pic>
        <p:nvPicPr>
          <p:cNvPr id="8194" name="Picture 2" descr="http://tentorium1.com/wp-content/uploads/2013/09/%D0%B4%D0%BE%D0%B3%D0%BE%D0%B2%D0%BE%D1%80-%D1%82%D0%B5%D0%BD%D1%82%D0%BE%D1%80%D0%B8%D1%83%D0%B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7335"/>
            <a:ext cx="1148384" cy="10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ondsemya.ru/documents/plat_Du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1987"/>
            <a:ext cx="905537" cy="12807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assets.entrepreneur.com/content/3x2/822/online-vc-service-more-investors-into-ga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09" y="5132089"/>
            <a:ext cx="1225787" cy="8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stockfresh.com/thumbs/mr_vector/478302_%2525D0%2525B4%2525D0%2525BE%2525D0%2525BC%2525D0%2525BE%2525D0%2525B9-%2525D0%2525BA%2525D0%2525BE%2525D0%2525BC%2525D0%2525BF%2525D1%25258C%2525D1%25258E%2525D1%252582%2525D0%2525B5%2525D1%252580-%2525D0%2525B7%2525D0%2525BD%2525D0%2525B0%2525D1%252587%2525D0%2525BE%2525D0%2525BA-%2525D0%2525B2%2525D0%2525B5%2525D0%2525BA%2525D1%252582%2525D0%2525BE%2525D1%252580%2525D0%2525B0-%2525D0%2525B1%2525D0%2525B5%2525D0%2525BB%2525D1%25258B%2525D0%2525B9-%2525D1%252584%2525D0%2525BE%2525D0%2525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 descr="ЩИТ МО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74" y="6203964"/>
            <a:ext cx="527596" cy="6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448216"/>
            <a:ext cx="5928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C00000"/>
                </a:solidFill>
              </a:rPr>
              <a:t>Подать на конкурс </a:t>
            </a:r>
            <a:r>
              <a:rPr lang="ru-RU" sz="2000" b="1" dirty="0">
                <a:solidFill>
                  <a:srgbClr val="325579"/>
                </a:solidFill>
              </a:rPr>
              <a:t>документы, сшитые в твердой папке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247" y="335991"/>
            <a:ext cx="546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FC8D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66227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</a:t>
            </a:r>
            <a:endParaRPr lang="ru-RU" sz="4800" dirty="0"/>
          </a:p>
        </p:txBody>
      </p:sp>
      <p:pic>
        <p:nvPicPr>
          <p:cNvPr id="13" name="Объект 9" descr="http://jankoy.org.ua/wp-content/uploads/2012/06/doverennost-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6" y="2418873"/>
            <a:ext cx="259228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Овал 17"/>
          <p:cNvSpPr/>
          <p:nvPr/>
        </p:nvSpPr>
        <p:spPr>
          <a:xfrm>
            <a:off x="4523929" y="2488866"/>
            <a:ext cx="4392488" cy="101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Сопроводительное письмо </a:t>
            </a:r>
          </a:p>
        </p:txBody>
      </p:sp>
      <p:sp>
        <p:nvSpPr>
          <p:cNvPr id="19" name="Овал 18"/>
          <p:cNvSpPr/>
          <p:nvPr/>
        </p:nvSpPr>
        <p:spPr>
          <a:xfrm>
            <a:off x="251520" y="4077071"/>
            <a:ext cx="4336371" cy="1080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000" b="1" dirty="0"/>
              <a:t>Опись </a:t>
            </a:r>
            <a:r>
              <a:rPr lang="ru-RU" sz="2000" b="1" dirty="0" smtClean="0"/>
              <a:t>документов </a:t>
            </a:r>
          </a:p>
          <a:p>
            <a:pPr marL="0" lvl="1" algn="ctr"/>
            <a:r>
              <a:rPr lang="ru-RU" sz="2000" b="1" dirty="0" smtClean="0"/>
              <a:t>с </a:t>
            </a:r>
            <a:r>
              <a:rPr lang="ru-RU" sz="2000" b="1" dirty="0"/>
              <a:t>указанием количества </a:t>
            </a:r>
            <a:r>
              <a:rPr lang="ru-RU" sz="2000" b="1" dirty="0" smtClean="0"/>
              <a:t>листов</a:t>
            </a:r>
            <a:endParaRPr lang="ru-RU" sz="2000" b="1" dirty="0"/>
          </a:p>
        </p:txBody>
      </p:sp>
      <p:pic>
        <p:nvPicPr>
          <p:cNvPr id="20" name="Рисунок 19" descr="http://www.xn--b1afkidmfaflnm6k.xn--p1ai/wp-content/uploads/2011/09/dokumen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41" y="3969059"/>
            <a:ext cx="2016224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Выгнутая влево стрелка 21"/>
          <p:cNvSpPr/>
          <p:nvPr/>
        </p:nvSpPr>
        <p:spPr>
          <a:xfrm rot="16200000">
            <a:off x="4470916" y="3713391"/>
            <a:ext cx="321123" cy="3208724"/>
          </a:xfrm>
          <a:prstGeom prst="curvedRightArrow">
            <a:avLst>
              <a:gd name="adj1" fmla="val 25000"/>
              <a:gd name="adj2" fmla="val 6063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10800000">
            <a:off x="2753788" y="2132856"/>
            <a:ext cx="3482052" cy="3560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364</Words>
  <Application>Microsoft Office PowerPoint</Application>
  <PresentationFormat>Экран (4:3)</PresentationFormat>
  <Paragraphs>93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 оформить заявку  на субсидию?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Гостевой Пользователь</dc:creator>
  <cp:lastModifiedBy>KudriavcevaNA</cp:lastModifiedBy>
  <cp:revision>72</cp:revision>
  <dcterms:created xsi:type="dcterms:W3CDTF">2016-06-07T12:30:32Z</dcterms:created>
  <dcterms:modified xsi:type="dcterms:W3CDTF">2017-08-08T12:25:18Z</dcterms:modified>
</cp:coreProperties>
</file>